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290" r:id="rId4"/>
    <p:sldId id="258" r:id="rId5"/>
    <p:sldId id="259" r:id="rId6"/>
    <p:sldId id="282" r:id="rId7"/>
    <p:sldId id="270" r:id="rId8"/>
    <p:sldId id="267" r:id="rId9"/>
    <p:sldId id="292" r:id="rId10"/>
    <p:sldId id="287" r:id="rId11"/>
  </p:sldIdLst>
  <p:sldSz cx="9144000" cy="6858000" type="letter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87833" autoAdjust="0"/>
  </p:normalViewPr>
  <p:slideViewPr>
    <p:cSldViewPr>
      <p:cViewPr>
        <p:scale>
          <a:sx n="50" d="100"/>
          <a:sy n="50" d="100"/>
        </p:scale>
        <p:origin x="-1098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2" y="-72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7EB0F40-5CE9-4122-9480-FC0B0482C0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BD6F4B3-5C2A-47A3-B760-D9F25F1745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0A6B4-5652-4709-A8A3-B9FDB718AA84}" type="slidenum">
              <a:rPr lang="en-US"/>
              <a:pPr/>
              <a:t>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8FCC3-DB9B-4F7B-B94D-069145EBE01E}" type="slidenum">
              <a:rPr lang="en-US"/>
              <a:pPr/>
              <a:t>2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9894B-D622-44E2-92EE-E3D742581043}" type="slidenum">
              <a:rPr lang="en-US"/>
              <a:pPr/>
              <a:t>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9F160-5AEA-4EBF-BEE2-BC927EF29DA8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438" y="4714875"/>
            <a:ext cx="6400800" cy="446722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9F461-7587-48CB-947D-9A3DF9548B74}" type="slidenum">
              <a:rPr lang="en-US"/>
              <a:pPr/>
              <a:t>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1A1EC1-65AE-46E3-9051-66ACA632BDDE}" type="slidenum">
              <a:rPr lang="en-US"/>
              <a:pPr/>
              <a:t>7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808BB-9F57-4AA9-9A88-0504A565ADB8}" type="slidenum">
              <a:rPr lang="en-US"/>
              <a:pPr/>
              <a:t>8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-152400"/>
            <a:ext cx="4962525" cy="3722688"/>
          </a:xfrm>
          <a:ln/>
        </p:spPr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3505200"/>
            <a:ext cx="6797675" cy="4467225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1A1EC1-65AE-46E3-9051-66ACA632BDDE}" type="slidenum">
              <a:rPr lang="en-US"/>
              <a:pPr/>
              <a:t>9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D9A92-936A-4A71-A509-A342713C7FE7}" type="slidenum">
              <a:rPr lang="en-US"/>
              <a:pPr/>
              <a:t>10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242" name="Group 2"/>
          <p:cNvGrpSpPr>
            <a:grpSpLocks/>
          </p:cNvGrpSpPr>
          <p:nvPr/>
        </p:nvGrpSpPr>
        <p:grpSpPr bwMode="auto">
          <a:xfrm>
            <a:off x="19050" y="1109663"/>
            <a:ext cx="9156700" cy="757237"/>
            <a:chOff x="0" y="0"/>
            <a:chExt cx="5768" cy="477"/>
          </a:xfrm>
        </p:grpSpPr>
        <p:sp>
          <p:nvSpPr>
            <p:cNvPr id="138243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44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45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46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47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48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49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0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1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2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3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4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5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6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7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8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9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0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1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2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3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4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8265" name="Group 25"/>
          <p:cNvGrpSpPr>
            <a:grpSpLocks/>
          </p:cNvGrpSpPr>
          <p:nvPr/>
        </p:nvGrpSpPr>
        <p:grpSpPr bwMode="auto">
          <a:xfrm>
            <a:off x="20638" y="6161088"/>
            <a:ext cx="9169400" cy="138112"/>
            <a:chOff x="0" y="4032"/>
            <a:chExt cx="5776" cy="87"/>
          </a:xfrm>
        </p:grpSpPr>
        <p:sp>
          <p:nvSpPr>
            <p:cNvPr id="138266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7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8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8269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827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8271" name="Rectangle 31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8272" name="Rectangle 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8273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5EDDF6C-FF22-43DE-A86B-9798987914C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884D7-14CF-43D7-86DC-65C525D3DA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3E4A-A8BC-4095-88C2-C6589CDF1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325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900B75-CAD1-4912-9061-0C1598535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716D-FF6C-4F0A-8707-AEF6E7ABB7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A4E50-8EA4-4965-A198-D197C5E724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2007F-FCA3-4186-AE94-F64C2E05D5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22B49-CB85-4A3D-AB94-2D7D10820C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79F43-5733-4439-8952-8E6C987BBE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EE7EE-13CF-4B1E-9EF5-E9A2CC52B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2F17-F322-4565-B164-8E2A2B8AEE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D61E1-C621-4AE0-A2BB-DC433577F6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9156700" cy="757238"/>
            <a:chOff x="0" y="0"/>
            <a:chExt cx="5768" cy="477"/>
          </a:xfrm>
        </p:grpSpPr>
        <p:sp>
          <p:nvSpPr>
            <p:cNvPr id="137219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0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1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2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3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4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5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6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7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8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9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0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1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2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3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4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5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6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7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8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9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0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241" name="Group 25"/>
          <p:cNvGrpSpPr>
            <a:grpSpLocks/>
          </p:cNvGrpSpPr>
          <p:nvPr/>
        </p:nvGrpSpPr>
        <p:grpSpPr bwMode="auto">
          <a:xfrm>
            <a:off x="0" y="6180138"/>
            <a:ext cx="9169400" cy="138112"/>
            <a:chOff x="0" y="4032"/>
            <a:chExt cx="5776" cy="87"/>
          </a:xfrm>
        </p:grpSpPr>
        <p:sp>
          <p:nvSpPr>
            <p:cNvPr id="137242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3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44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245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7246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7247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7248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7249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5FF8CD-203A-4359-83E4-F4F7290E55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90000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r>
              <a:rPr lang="en-US" sz="3200" b="1" dirty="0" smtClean="0"/>
              <a:t>Executive </a:t>
            </a:r>
            <a:r>
              <a:rPr lang="en-US" sz="3200" b="1" dirty="0"/>
              <a:t>Compensation and </a:t>
            </a:r>
            <a:r>
              <a:rPr lang="en-US" sz="3200" b="1" dirty="0" smtClean="0"/>
              <a:t>Risk Taking </a:t>
            </a:r>
            <a:r>
              <a:rPr lang="en-US" sz="3200" b="1" dirty="0"/>
              <a:t>in the Property and Casualty Insurance Industry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114800"/>
            <a:ext cx="7772400" cy="2438400"/>
          </a:xfrm>
        </p:spPr>
        <p:txBody>
          <a:bodyPr/>
          <a:lstStyle/>
          <a:p>
            <a:r>
              <a:rPr lang="en-US" sz="2800" dirty="0"/>
              <a:t>Mark </a:t>
            </a:r>
            <a:r>
              <a:rPr lang="en-US" sz="2800" dirty="0" smtClean="0"/>
              <a:t>Browne (U Wisconsin)</a:t>
            </a:r>
            <a:endParaRPr lang="en-US" sz="2800" dirty="0"/>
          </a:p>
          <a:p>
            <a:r>
              <a:rPr lang="en-US" sz="2800" dirty="0"/>
              <a:t>Yu-</a:t>
            </a:r>
            <a:r>
              <a:rPr lang="en-US" sz="2800" dirty="0" err="1"/>
              <a:t>Luen</a:t>
            </a:r>
            <a:r>
              <a:rPr lang="en-US" sz="2800" dirty="0"/>
              <a:t> </a:t>
            </a:r>
            <a:r>
              <a:rPr lang="en-US" sz="2800" dirty="0" smtClean="0"/>
              <a:t>Ma (Illinois State U)</a:t>
            </a:r>
            <a:endParaRPr lang="en-US" sz="2800" dirty="0"/>
          </a:p>
          <a:p>
            <a:pPr algn="l"/>
            <a:r>
              <a:rPr lang="en-US" sz="2800" dirty="0" smtClean="0"/>
              <a:t>              Ping Wang (</a:t>
            </a:r>
            <a:r>
              <a:rPr lang="en-US" altLang="zh-CN" sz="2800" dirty="0" smtClean="0">
                <a:ea typeface="SimSun" pitchFamily="2" charset="-122"/>
              </a:rPr>
              <a:t>St John’s U, </a:t>
            </a:r>
            <a:r>
              <a:rPr lang="en-US" sz="2800" dirty="0" smtClean="0"/>
              <a:t>presenter)</a:t>
            </a:r>
          </a:p>
          <a:p>
            <a:pPr>
              <a:lnSpc>
                <a:spcPct val="80000"/>
              </a:lnSpc>
            </a:pPr>
            <a:r>
              <a:rPr lang="en-US" altLang="zh-CN" sz="2800" dirty="0" smtClean="0">
                <a:ea typeface="SimSun" pitchFamily="2" charset="-122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zh-CN" sz="2800" dirty="0" smtClean="0">
                <a:ea typeface="SimSun" pitchFamily="2" charset="-122"/>
              </a:rPr>
              <a:t>on CICIRM 2011 in Beijing, China</a:t>
            </a:r>
            <a:endParaRPr lang="en-US" sz="2800" dirty="0"/>
          </a:p>
        </p:txBody>
      </p:sp>
    </p:spTree>
  </p:cSld>
  <p:clrMapOvr>
    <a:masterClrMapping/>
  </p:clrMapOvr>
  <p:transition advTm="161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3600" b="1" dirty="0" smtClean="0"/>
              <a:t>Preliminary Results</a:t>
            </a:r>
            <a:endParaRPr lang="en-US" sz="3600" b="1" dirty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Insurers whose executive compensation is more sensitive to stock price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sz="2800" dirty="0" smtClean="0"/>
              <a:t>underwrite more commercial lines business.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Experience more volatility in daily stock price.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 advTm="6153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Stock-Based</a:t>
            </a:r>
            <a:br>
              <a:rPr lang="en-US" sz="3600" b="1" dirty="0" smtClean="0"/>
            </a:br>
            <a:r>
              <a:rPr lang="en-US" sz="3600" b="1" dirty="0" smtClean="0"/>
              <a:t> Executive Compensation </a:t>
            </a:r>
            <a:endParaRPr lang="en-US" sz="3600" b="1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438400"/>
            <a:ext cx="4191000" cy="2895600"/>
          </a:xfrm>
        </p:spPr>
        <p:txBody>
          <a:bodyPr/>
          <a:lstStyle/>
          <a:p>
            <a:r>
              <a:rPr lang="en-AU" sz="2800" dirty="0" smtClean="0"/>
              <a:t>Stock grants</a:t>
            </a:r>
          </a:p>
          <a:p>
            <a:r>
              <a:rPr lang="en-AU" sz="2800" dirty="0" smtClean="0"/>
              <a:t>Restricted stocks</a:t>
            </a:r>
          </a:p>
          <a:p>
            <a:r>
              <a:rPr lang="en-AU" sz="2800" dirty="0" smtClean="0"/>
              <a:t>Stock options</a:t>
            </a:r>
            <a:endParaRPr lang="en-AU" sz="2800" dirty="0"/>
          </a:p>
          <a:p>
            <a:endParaRPr lang="en-AU" dirty="0"/>
          </a:p>
        </p:txBody>
      </p:sp>
    </p:spTree>
  </p:cSld>
  <p:clrMapOvr>
    <a:masterClrMapping/>
  </p:clrMapOvr>
  <p:transition advTm="23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Stock-Based Compensation </a:t>
            </a:r>
            <a:br>
              <a:rPr lang="en-US" sz="3600" b="1" dirty="0" smtClean="0"/>
            </a:br>
            <a:r>
              <a:rPr lang="en-US" sz="3600" b="1" dirty="0" smtClean="0"/>
              <a:t>and Risk Taking 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315200" cy="3657600"/>
          </a:xfrm>
        </p:spPr>
        <p:txBody>
          <a:bodyPr/>
          <a:lstStyle/>
          <a:p>
            <a:r>
              <a:rPr lang="en-US" dirty="0" smtClean="0"/>
              <a:t>Payoff of stock is linear</a:t>
            </a:r>
          </a:p>
          <a:p>
            <a:r>
              <a:rPr lang="en-US" dirty="0" smtClean="0"/>
              <a:t>Payoff of stock option isn’t.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Research Question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505200"/>
          </a:xfrm>
        </p:spPr>
        <p:txBody>
          <a:bodyPr/>
          <a:lstStyle/>
          <a:p>
            <a:pPr>
              <a:buFontTx/>
              <a:buNone/>
            </a:pPr>
            <a:endParaRPr lang="en-AU" dirty="0"/>
          </a:p>
          <a:p>
            <a:pPr algn="ctr">
              <a:buFontTx/>
              <a:buNone/>
            </a:pPr>
            <a:r>
              <a:rPr lang="en-US" dirty="0" smtClean="0"/>
              <a:t>Are executives</a:t>
            </a:r>
            <a:r>
              <a:rPr lang="en-US" dirty="0"/>
              <a:t>’ </a:t>
            </a:r>
            <a:r>
              <a:rPr lang="en-US" dirty="0" smtClean="0"/>
              <a:t>stock-based compensation </a:t>
            </a:r>
            <a:r>
              <a:rPr lang="en-US" dirty="0"/>
              <a:t>portfolio </a:t>
            </a:r>
            <a:r>
              <a:rPr lang="en-US" dirty="0" smtClean="0"/>
              <a:t>related to insurance companies’ risk taking behavior? </a:t>
            </a:r>
            <a:endParaRPr lang="en-AU" dirty="0"/>
          </a:p>
          <a:p>
            <a:pPr>
              <a:buFontTx/>
              <a:buChar char="•"/>
            </a:pPr>
            <a:endParaRPr lang="en-AU" dirty="0"/>
          </a:p>
          <a:p>
            <a:pPr lvl="1">
              <a:buFontTx/>
              <a:buChar char="–"/>
            </a:pPr>
            <a:endParaRPr lang="en-AU" dirty="0"/>
          </a:p>
        </p:txBody>
      </p:sp>
    </p:spTree>
  </p:cSld>
  <p:clrMapOvr>
    <a:masterClrMapping/>
  </p:clrMapOvr>
  <p:transition advTm="45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914400"/>
          </a:xfrm>
        </p:spPr>
        <p:txBody>
          <a:bodyPr/>
          <a:lstStyle/>
          <a:p>
            <a:r>
              <a:rPr lang="en-US" sz="3600" b="1" dirty="0"/>
              <a:t>Literature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Convex compensation scheme may induce risk taking</a:t>
            </a:r>
            <a:r>
              <a:rPr lang="en-AU" sz="2800" dirty="0" smtClean="0"/>
              <a:t>:</a:t>
            </a:r>
            <a:endParaRPr lang="en-AU" sz="28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Marcus 1982, Lambert 1986</a:t>
            </a:r>
            <a:endParaRPr lang="en-AU" sz="20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Incentive compensation positively related to risk measures: </a:t>
            </a:r>
            <a:endParaRPr lang="en-AU" sz="2800" dirty="0" smtClean="0"/>
          </a:p>
          <a:p>
            <a:pPr lvl="1">
              <a:lnSpc>
                <a:spcPct val="80000"/>
              </a:lnSpc>
            </a:pPr>
            <a:r>
              <a:rPr lang="en-US" sz="2000" dirty="0" err="1" smtClean="0"/>
              <a:t>Agrawal</a:t>
            </a:r>
            <a:r>
              <a:rPr lang="en-US" sz="2000" dirty="0" smtClean="0"/>
              <a:t> and </a:t>
            </a:r>
            <a:r>
              <a:rPr lang="en-US" sz="2000" dirty="0" err="1" smtClean="0"/>
              <a:t>Mandelker</a:t>
            </a:r>
            <a:r>
              <a:rPr lang="en-US" sz="2000" dirty="0" smtClean="0"/>
              <a:t> (1987), </a:t>
            </a:r>
            <a:r>
              <a:rPr lang="en-US" sz="2000" dirty="0" err="1" smtClean="0"/>
              <a:t>Mehran</a:t>
            </a:r>
            <a:r>
              <a:rPr lang="en-US" sz="2000" dirty="0" smtClean="0"/>
              <a:t>(1992) </a:t>
            </a:r>
            <a:endParaRPr lang="en-AU" sz="20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Incentive compensation negatively related to risk measures or insignificant</a:t>
            </a:r>
            <a:r>
              <a:rPr lang="en-AU" sz="2800" dirty="0" smtClean="0"/>
              <a:t>:</a:t>
            </a:r>
            <a:endParaRPr lang="en-AU" sz="28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Core et al (1999), </a:t>
            </a:r>
            <a:r>
              <a:rPr lang="en-US" sz="2000" dirty="0" err="1" smtClean="0"/>
              <a:t>Geczy</a:t>
            </a:r>
            <a:r>
              <a:rPr lang="en-US" sz="2000" dirty="0" smtClean="0"/>
              <a:t> </a:t>
            </a:r>
            <a:r>
              <a:rPr lang="en-US" sz="2000" i="1" dirty="0" smtClean="0"/>
              <a:t>et al</a:t>
            </a:r>
            <a:r>
              <a:rPr lang="en-US" sz="2000" dirty="0" smtClean="0"/>
              <a:t>. (1997), Gay and Nam (1998), Knopf </a:t>
            </a:r>
            <a:r>
              <a:rPr lang="en-US" sz="2000" i="1" dirty="0" smtClean="0"/>
              <a:t>et al.</a:t>
            </a:r>
            <a:r>
              <a:rPr lang="en-US" sz="2000" dirty="0" smtClean="0"/>
              <a:t> (2002), </a:t>
            </a:r>
            <a:r>
              <a:rPr lang="en-US" sz="2000" dirty="0" err="1" smtClean="0"/>
              <a:t>Mehran</a:t>
            </a:r>
            <a:r>
              <a:rPr lang="en-US" sz="2000" dirty="0" smtClean="0"/>
              <a:t> (1995) 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AU" sz="2800" dirty="0" smtClean="0"/>
              <a:t>The effects maybe complex:</a:t>
            </a:r>
            <a:endParaRPr lang="en-AU" sz="2800" dirty="0"/>
          </a:p>
          <a:p>
            <a:pPr lvl="1">
              <a:lnSpc>
                <a:spcPct val="80000"/>
              </a:lnSpc>
            </a:pPr>
            <a:r>
              <a:rPr lang="en-AU" sz="2000" dirty="0" smtClean="0"/>
              <a:t>Ross (2004)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80000"/>
              </a:lnSpc>
            </a:pPr>
            <a:endParaRPr lang="en-AU" sz="1800" dirty="0"/>
          </a:p>
          <a:p>
            <a:pPr>
              <a:lnSpc>
                <a:spcPct val="80000"/>
              </a:lnSpc>
            </a:pPr>
            <a:endParaRPr lang="en-AU" sz="1400" dirty="0"/>
          </a:p>
        </p:txBody>
      </p:sp>
    </p:spTree>
  </p:cSld>
  <p:clrMapOvr>
    <a:masterClrMapping/>
  </p:clrMapOvr>
  <p:transition advTm="5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Data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077200" cy="3276600"/>
          </a:xfrm>
        </p:spPr>
        <p:txBody>
          <a:bodyPr/>
          <a:lstStyle/>
          <a:p>
            <a:r>
              <a:rPr lang="en-US" dirty="0"/>
              <a:t>Data source:</a:t>
            </a:r>
          </a:p>
          <a:p>
            <a:pPr lvl="1"/>
            <a:r>
              <a:rPr lang="en-US" dirty="0"/>
              <a:t>Executive compensation: </a:t>
            </a:r>
            <a:r>
              <a:rPr lang="en-US" i="1" dirty="0" err="1"/>
              <a:t>ExecuComp</a:t>
            </a:r>
            <a:r>
              <a:rPr lang="en-US" i="1" dirty="0"/>
              <a:t> </a:t>
            </a:r>
            <a:r>
              <a:rPr lang="en-US" dirty="0" smtClean="0"/>
              <a:t>database and SEC filings</a:t>
            </a:r>
            <a:endParaRPr lang="en-US" dirty="0"/>
          </a:p>
          <a:p>
            <a:pPr lvl="1"/>
            <a:r>
              <a:rPr lang="en-US" dirty="0" smtClean="0"/>
              <a:t>Firm operation performance data: </a:t>
            </a:r>
            <a:r>
              <a:rPr lang="en-US" dirty="0"/>
              <a:t>SEC</a:t>
            </a:r>
          </a:p>
          <a:p>
            <a:r>
              <a:rPr lang="en-US" dirty="0"/>
              <a:t>Publicly traded property-casualty groups</a:t>
            </a:r>
          </a:p>
          <a:p>
            <a:r>
              <a:rPr lang="en-US" dirty="0"/>
              <a:t>Data period: </a:t>
            </a:r>
            <a:r>
              <a:rPr lang="en-US" dirty="0" smtClean="0"/>
              <a:t>2006-2008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advTm="6762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AU" sz="3200" b="1" dirty="0" smtClean="0"/>
              <a:t>Risk Measures </a:t>
            </a:r>
            <a:br>
              <a:rPr lang="en-AU" sz="3200" b="1" dirty="0" smtClean="0"/>
            </a:br>
            <a:r>
              <a:rPr lang="en-AU" sz="3200" b="1" dirty="0" smtClean="0"/>
              <a:t>(Dependent variables)</a:t>
            </a:r>
            <a:endParaRPr lang="en-AU" sz="3200" b="1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543800" cy="47244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% of commercial lines premium</a:t>
            </a: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Coefficient of variation of daily stock price (calculated by SD/mean</a:t>
            </a:r>
            <a:r>
              <a:rPr lang="en-US" sz="2400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Leverage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Liquidity </a:t>
            </a:r>
            <a:r>
              <a:rPr lang="en-US" sz="2400" dirty="0" smtClean="0"/>
              <a:t>Risk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Market risk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Credit risk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Capital Adequacy </a:t>
            </a:r>
            <a:r>
              <a:rPr lang="en-US" sz="2400" dirty="0" smtClean="0"/>
              <a:t>Ratio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Coefficient of earning per share </a:t>
            </a: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400" dirty="0" smtClean="0"/>
              <a:t>Standard deviation of earning per </a:t>
            </a:r>
            <a:r>
              <a:rPr lang="en-US" sz="2400" dirty="0" smtClean="0"/>
              <a:t>share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Standard </a:t>
            </a:r>
            <a:r>
              <a:rPr lang="en-US" sz="2400" dirty="0" smtClean="0"/>
              <a:t>deviation of return on assets</a:t>
            </a:r>
            <a:endParaRPr lang="en-US" sz="2400" dirty="0" smtClean="0"/>
          </a:p>
          <a:p>
            <a:pPr>
              <a:lnSpc>
                <a:spcPct val="110000"/>
              </a:lnSpc>
            </a:pPr>
            <a:endParaRPr lang="en-US" sz="2800" i="1" dirty="0"/>
          </a:p>
          <a:p>
            <a:pPr>
              <a:lnSpc>
                <a:spcPct val="110000"/>
              </a:lnSpc>
            </a:pPr>
            <a:endParaRPr lang="en-AU" sz="2800" baseline="-25000" dirty="0"/>
          </a:p>
          <a:p>
            <a:pPr>
              <a:lnSpc>
                <a:spcPct val="80000"/>
              </a:lnSpc>
              <a:buFontTx/>
              <a:buNone/>
            </a:pPr>
            <a:endParaRPr lang="en-AU" sz="2000" i="1" dirty="0"/>
          </a:p>
        </p:txBody>
      </p:sp>
    </p:spTree>
  </p:cSld>
  <p:clrMapOvr>
    <a:masterClrMapping/>
  </p:clrMapOvr>
  <p:transition advTm="7764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3600" b="1" dirty="0" smtClean="0"/>
              <a:t>Independent Variables </a:t>
            </a:r>
            <a:endParaRPr lang="en-AU" sz="3600" b="1" dirty="0"/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266700" y="1447800"/>
          <a:ext cx="8934450" cy="5086350"/>
        </p:xfrm>
        <a:graphic>
          <a:graphicData uri="http://schemas.openxmlformats.org/presentationml/2006/ole">
            <p:oleObj spid="_x0000_s24587" name="Document" r:id="rId4" imgW="7026488" imgH="3979017" progId="Word.Document.8">
              <p:embed/>
            </p:oleObj>
          </a:graphicData>
        </a:graphic>
      </p:graphicFrame>
    </p:spTree>
  </p:cSld>
  <p:clrMapOvr>
    <a:masterClrMapping/>
  </p:clrMapOvr>
  <p:transition advTm="17184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AU" sz="3600" b="1" dirty="0" smtClean="0"/>
              <a:t>Empirical Models</a:t>
            </a:r>
            <a:endParaRPr lang="en-AU" sz="3600" b="1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543800" cy="4419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Two forms of compensation variables – dollar amount; standardized by cash compensation (salary + bonus)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Fixed effects model (dummies for both Years and firms)</a:t>
            </a:r>
          </a:p>
          <a:p>
            <a:pPr>
              <a:lnSpc>
                <a:spcPct val="110000"/>
              </a:lnSpc>
            </a:pPr>
            <a:endParaRPr lang="en-US" sz="2800" i="1" dirty="0"/>
          </a:p>
          <a:p>
            <a:pPr>
              <a:lnSpc>
                <a:spcPct val="110000"/>
              </a:lnSpc>
            </a:pPr>
            <a:endParaRPr lang="en-AU" sz="2800" baseline="-25000" dirty="0"/>
          </a:p>
          <a:p>
            <a:pPr>
              <a:lnSpc>
                <a:spcPct val="80000"/>
              </a:lnSpc>
              <a:buFontTx/>
              <a:buNone/>
            </a:pPr>
            <a:endParaRPr lang="en-AU" sz="2000" i="1" dirty="0"/>
          </a:p>
        </p:txBody>
      </p:sp>
    </p:spTree>
  </p:cSld>
  <p:clrMapOvr>
    <a:masterClrMapping/>
  </p:clrMapOvr>
  <p:transition advTm="77641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250">
  <a:themeElements>
    <a:clrScheme name="">
      <a:dk1>
        <a:srgbClr val="0D0D11"/>
      </a:dk1>
      <a:lt1>
        <a:srgbClr val="FFFFFF"/>
      </a:lt1>
      <a:dk2>
        <a:srgbClr val="6F254A"/>
      </a:dk2>
      <a:lt2>
        <a:srgbClr val="515BA7"/>
      </a:lt2>
      <a:accent1>
        <a:srgbClr val="8BD8E7"/>
      </a:accent1>
      <a:accent2>
        <a:srgbClr val="A5AAD3"/>
      </a:accent2>
      <a:accent3>
        <a:srgbClr val="FFFFFF"/>
      </a:accent3>
      <a:accent4>
        <a:srgbClr val="09090D"/>
      </a:accent4>
      <a:accent5>
        <a:srgbClr val="C4E9F1"/>
      </a:accent5>
      <a:accent6>
        <a:srgbClr val="959ABF"/>
      </a:accent6>
      <a:hlink>
        <a:srgbClr val="B78AFA"/>
      </a:hlink>
      <a:folHlink>
        <a:srgbClr val="A0A5D0"/>
      </a:folHlink>
    </a:clrScheme>
    <a:fontScheme name="FIL25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L250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250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250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250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250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250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250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L250 1">
    <a:dk1>
      <a:srgbClr val="545472"/>
    </a:dk1>
    <a:lt1>
      <a:srgbClr val="FFFFFF"/>
    </a:lt1>
    <a:dk2>
      <a:srgbClr val="660066"/>
    </a:dk2>
    <a:lt2>
      <a:srgbClr val="9797B7"/>
    </a:lt2>
    <a:accent1>
      <a:srgbClr val="A7CCD9"/>
    </a:accent1>
    <a:accent2>
      <a:srgbClr val="C7C7DF"/>
    </a:accent2>
    <a:accent3>
      <a:srgbClr val="FFFFFF"/>
    </a:accent3>
    <a:accent4>
      <a:srgbClr val="464660"/>
    </a:accent4>
    <a:accent5>
      <a:srgbClr val="D0E2E9"/>
    </a:accent5>
    <a:accent6>
      <a:srgbClr val="B4B4CA"/>
    </a:accent6>
    <a:hlink>
      <a:srgbClr val="9595FF"/>
    </a:hlink>
    <a:folHlink>
      <a:srgbClr val="8888A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FIL250</Template>
  <TotalTime>15005</TotalTime>
  <Words>298</Words>
  <Application>Microsoft Office PowerPoint</Application>
  <PresentationFormat>Letter Paper (8.5x11 in)</PresentationFormat>
  <Paragraphs>62</Paragraphs>
  <Slides>10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FIL250</vt:lpstr>
      <vt:lpstr>Document</vt:lpstr>
      <vt:lpstr>Executive Compensation and Risk Taking in the Property and Casualty Insurance Industry</vt:lpstr>
      <vt:lpstr>Stock-Based  Executive Compensation </vt:lpstr>
      <vt:lpstr>Stock-Based Compensation  and Risk Taking  </vt:lpstr>
      <vt:lpstr>Research Question</vt:lpstr>
      <vt:lpstr>Literature Review</vt:lpstr>
      <vt:lpstr>Data</vt:lpstr>
      <vt:lpstr>Risk Measures  (Dependent variables)</vt:lpstr>
      <vt:lpstr>Independent Variables </vt:lpstr>
      <vt:lpstr>Empirical Models</vt:lpstr>
      <vt:lpstr> Preliminary Results</vt:lpstr>
    </vt:vector>
  </TitlesOfParts>
  <Company>UNSW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taking and execu comp</dc:title>
  <dc:creator>P Wang</dc:creator>
  <cp:lastModifiedBy>wangp1</cp:lastModifiedBy>
  <cp:revision>272</cp:revision>
  <cp:lastPrinted>2001-06-25T06:25:31Z</cp:lastPrinted>
  <dcterms:created xsi:type="dcterms:W3CDTF">2000-12-10T02:05:34Z</dcterms:created>
  <dcterms:modified xsi:type="dcterms:W3CDTF">2011-07-25T22:55:11Z</dcterms:modified>
</cp:coreProperties>
</file>